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F3F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ลักษณะชุดรูปแบบ 2 - เน้น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ลักษณะชุดรูปแบบ 2 - เน้น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21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0BCD5-C829-4B00-8B99-F092C42BC85E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3D97-24B9-4A0A-AB5C-8CD9ECC774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283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49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97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546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395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243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092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940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788" algn="l" defTabSz="95769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E3D97-24B9-4A0A-AB5C-8CD9ECC7747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2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1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836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63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29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978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6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02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57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85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816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64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8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92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02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04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5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86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BDA79B6-6822-485B-AED0-F9D0DBD358CB}" type="datetimeFigureOut">
              <a:rPr lang="th-TH" smtClean="0"/>
              <a:t>28/04/68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CCBCF55-23B8-43A7-9283-9B241F56D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080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95000">
              <a:schemeClr val="accent5">
                <a:lumMod val="45000"/>
                <a:lumOff val="55000"/>
              </a:schemeClr>
            </a:gs>
            <a:gs pos="9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029026">
            <a:off x="7804454" y="306636"/>
            <a:ext cx="1211123" cy="1035896"/>
          </a:xfrm>
          <a:prstGeom prst="rect">
            <a:avLst/>
          </a:prstGeom>
        </p:spPr>
      </p:pic>
      <p:sp>
        <p:nvSpPr>
          <p:cNvPr id="23" name="กล่องข้อความ 22"/>
          <p:cNvSpPr txBox="1"/>
          <p:nvPr/>
        </p:nvSpPr>
        <p:spPr>
          <a:xfrm>
            <a:off x="0" y="5989437"/>
            <a:ext cx="9144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h-TH" dirty="0"/>
          </a:p>
          <a:p>
            <a:endParaRPr lang="th-TH" dirty="0"/>
          </a:p>
          <a:p>
            <a:endParaRPr lang="en-US" dirty="0"/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4654196" y="5970397"/>
            <a:ext cx="442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             </a:t>
            </a:r>
            <a:r>
              <a:rPr lang="th-TH" sz="1800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ติดต่อและยื่นแบบแสดงรายการภาษีได้ที่</a:t>
            </a:r>
            <a:r>
              <a:rPr lang="th-TH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</a:t>
            </a:r>
            <a:r>
              <a:rPr lang="th-TH" sz="18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</a:t>
            </a:r>
          </a:p>
          <a:p>
            <a:r>
              <a:rPr lang="th-TH" sz="18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งานพัฒนาและจัดเก็บรายได้ กองคลังองค์การบริหารส่วนตำบลดอนดู่</a:t>
            </a:r>
          </a:p>
          <a:p>
            <a:r>
              <a:rPr lang="th-TH" sz="1800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                                  ในวันและเวลาราชการ</a:t>
            </a:r>
            <a:endParaRPr lang="en-US" sz="1800" b="1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5" y="56831"/>
            <a:ext cx="1331371" cy="1325319"/>
          </a:xfrm>
          <a:prstGeom prst="rect">
            <a:avLst/>
          </a:prstGeom>
        </p:spPr>
      </p:pic>
      <p:sp>
        <p:nvSpPr>
          <p:cNvPr id="19" name="กล่องข้อความ 18"/>
          <p:cNvSpPr txBox="1"/>
          <p:nvPr/>
        </p:nvSpPr>
        <p:spPr>
          <a:xfrm>
            <a:off x="89224" y="6055119"/>
            <a:ext cx="526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กรณี</a:t>
            </a:r>
            <a:r>
              <a:rPr lang="th-TH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เปลี่ยนแปลงการใช้ประโยชน์ที่ดินหรือสิ่งปลูกสร้างให้ผู้เสียภาษีแจ้งการเปลี่ยนแปลง</a:t>
            </a:r>
          </a:p>
          <a:p>
            <a:r>
              <a:rPr lang="th-TH" b="1" dirty="0">
                <a:solidFill>
                  <a:schemeClr val="bg1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ภายใน 60 วัน นับแต่วันที่มีการเปลี่ยนแปลง มาตรา 33 พรบ.ที่ดินและสิ่งปลูกสร้าง</a:t>
            </a:r>
            <a:endParaRPr lang="en-US" b="1" dirty="0">
              <a:solidFill>
                <a:schemeClr val="bg1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1989900" y="395953"/>
            <a:ext cx="5328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600" b="1" dirty="0">
                <a:solidFill>
                  <a:srgbClr val="FF00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องค์การบริหารส่วนตำบลดอนดู่ </a:t>
            </a:r>
            <a:endParaRPr lang="en-US" sz="4600" b="1" dirty="0">
              <a:solidFill>
                <a:srgbClr val="FF00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1184888" y="1002235"/>
            <a:ext cx="7400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00B0F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ประชาสัมพันธ์ภาษีที่ดินและสิ่งปลูกสร้าง และภาษีป้าย </a:t>
            </a:r>
            <a:r>
              <a:rPr lang="th-TH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ประจำปี 2567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5" name="กล่องข้อความ 24"/>
          <p:cNvSpPr txBox="1"/>
          <p:nvPr/>
        </p:nvSpPr>
        <p:spPr>
          <a:xfrm>
            <a:off x="0" y="2708920"/>
            <a:ext cx="4986293" cy="1538883"/>
          </a:xfrm>
          <a:prstGeom prst="rect">
            <a:avLst/>
          </a:prstGeom>
          <a:solidFill>
            <a:srgbClr val="7030A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400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</a:t>
            </a:r>
          </a:p>
          <a:p>
            <a:r>
              <a:rPr lang="th-TH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</a:t>
            </a:r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ประกาศแจ้งรายการที่ดินและสิ่งปลูกสร้าง : ภายในเดือนมกราคม 2567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ประกาศราคาประเมินทุนทรัพย์            : ก่อนวันที่ 1 เมษายน 25667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แจ้งการประเมินภาษี                        : ภายใน เมษายน 2567</a:t>
            </a:r>
          </a:p>
          <a:p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ชำระภาษี                                    : ภายใน มิถุนายน 2567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b="1" dirty="0">
                <a:solidFill>
                  <a:schemeClr val="bg1">
                    <a:lumMod val="95000"/>
                    <a:lumOff val="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ผ่อนชำระภาษี                               : มิถุนายน – สิงหาคม 2567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0" y="4221088"/>
            <a:ext cx="5004048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ร้อยละ10 ของจำนวนภาษีค้างชำระ ก่อนได้รับหนังสือแจ้งเตือน</a:t>
            </a: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ร้อยละ20 ของจำนวนภาษีค้างชำระ ภายในเวลาที่กำหนดในหนังสือแจ้งเตือน</a:t>
            </a: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</a:t>
            </a:r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40 </a:t>
            </a:r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ของจำนวนภาษีค้างชำระ เกินเวลาที่กำหนดในหนังสือแจ้งเตือน</a:t>
            </a:r>
          </a:p>
          <a:p>
            <a:endParaRPr lang="th-TH" sz="4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    ร้อยละ1 ของจำนวนภาษีค้างชำระ </a:t>
            </a:r>
          </a:p>
          <a:p>
            <a:endParaRPr lang="th-TH" sz="1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9328" y="5641273"/>
            <a:ext cx="4994720" cy="3385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  บทลงโทษ: เบี้ยปรับ, เงินเพิ่ม, อายัดทรัพย์สินและขายทอดตลาด ระงับ</a:t>
            </a:r>
            <a:r>
              <a:rPr lang="th-TH" sz="1600" dirty="0" err="1">
                <a:latin typeface="KodchiangUPC" panose="02020603050405020304" pitchFamily="18" charset="-34"/>
                <a:cs typeface="KodchiangUPC" panose="02020603050405020304" pitchFamily="18" charset="-34"/>
              </a:rPr>
              <a:t>การทำ</a:t>
            </a:r>
            <a:r>
              <a:rPr lang="th-TH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นิติกรรมที่ดิน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5004049" y="2686268"/>
            <a:ext cx="4139952" cy="32932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th-TH" sz="4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r>
              <a:rPr lang="th-TH" sz="1600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ยื่นแบบ    : มกราคม – มีนาคม 2567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ชำระภาษี  : ภายใน 15 วัน นับแต่วันที่ได้รับแจ้งการประเมิน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เงินเพิ่ม    : 1.ไม่ยื่นแบบภายในเวลาที่กำหนด เสียเงินเพิ่ม 10</a:t>
            </a:r>
            <a:r>
              <a:rPr lang="en-US" dirty="0">
                <a:latin typeface="KodchiangUPC" panose="02020603050405020304" pitchFamily="18" charset="-34"/>
                <a:cs typeface="KodchiangUPC" panose="02020603050405020304" pitchFamily="18" charset="-34"/>
              </a:rPr>
              <a:t>% </a:t>
            </a:r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ของจำนวนเงินที่ต้องเสียภาษีป้าย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  2.ไม่ชำระเงินภายใน 15 วัน นับแต่วันรับแจ้งประเมิน      </a:t>
            </a:r>
          </a:p>
          <a:p>
            <a:r>
              <a:rPr lang="th-TH" dirty="0">
                <a:latin typeface="KodchiangUPC" panose="02020603050405020304" pitchFamily="18" charset="-34"/>
                <a:cs typeface="KodchiangUPC" panose="02020603050405020304" pitchFamily="18" charset="-34"/>
              </a:rPr>
              <a:t>คิดเงินเพิ่ม 2% ต่อเดือน ของจำนวนเงินที่ต้องเสียภาษีป้าย</a:t>
            </a:r>
          </a:p>
          <a:p>
            <a:r>
              <a:rPr lang="th-TH" sz="1600" dirty="0">
                <a:solidFill>
                  <a:srgbClr val="FFFF00"/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                </a:t>
            </a: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endParaRPr lang="th-TH" sz="1600" dirty="0">
              <a:solidFill>
                <a:srgbClr val="FFFF00"/>
              </a:solidFill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 rotWithShape="1">
          <a:blip r:embed="rId5"/>
          <a:srcRect l="1617" t="49998" r="4641" b="4643"/>
          <a:stretch/>
        </p:blipFill>
        <p:spPr>
          <a:xfrm>
            <a:off x="5004046" y="4941167"/>
            <a:ext cx="4139954" cy="1039773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313" y="3109094"/>
            <a:ext cx="1804572" cy="124436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089" y="2672961"/>
            <a:ext cx="878672" cy="94496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3805" y="4343618"/>
            <a:ext cx="951058" cy="95715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9"/>
          <a:srcRect l="5314" t="44674" r="18586"/>
          <a:stretch/>
        </p:blipFill>
        <p:spPr>
          <a:xfrm rot="21058405">
            <a:off x="3115023" y="5064666"/>
            <a:ext cx="850472" cy="580772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136" y="4513397"/>
            <a:ext cx="1209590" cy="67470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แผนผังลำดับงาน: บัตร 12"/>
          <p:cNvSpPr/>
          <p:nvPr/>
        </p:nvSpPr>
        <p:spPr>
          <a:xfrm>
            <a:off x="5004046" y="1692157"/>
            <a:ext cx="4139955" cy="101676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5509169" y="1756551"/>
            <a:ext cx="365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ผู้เสียภาษี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เจ้าของหรือผู้ครอบครองป้าย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6465799" y="2012503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ภาษีป้าย</a:t>
            </a:r>
            <a:endParaRPr lang="en-US" sz="4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แผนผังลำดับงาน: บัตร 17"/>
          <p:cNvSpPr/>
          <p:nvPr/>
        </p:nvSpPr>
        <p:spPr>
          <a:xfrm>
            <a:off x="0" y="1691323"/>
            <a:ext cx="4986293" cy="101787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332576" y="1740592"/>
            <a:ext cx="477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ผู้เสียภาษี : เจ้าของที่ดิน/เจ้าของสิ่งปลูกสร้าง/เจ้าของห้องชุด</a:t>
            </a:r>
          </a:p>
          <a:p>
            <a:r>
              <a:rPr lang="th-TH" b="1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ผู้ครอบครองทรัพย์สินหรือผู้ที่ทำประโยชน์ในทรัพย์สินของรัฐ </a:t>
            </a: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1184888" y="2197169"/>
            <a:ext cx="319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FF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ภาษีที่ดินและสิ่งปลูกสร้าง</a:t>
            </a:r>
            <a:endParaRPr lang="en-US" sz="3200" dirty="0">
              <a:solidFill>
                <a:srgbClr val="FFFF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0" name="แผนผังลำดับงาน: ป้อนข้อมูลด้วยตนเอง 39"/>
          <p:cNvSpPr/>
          <p:nvPr/>
        </p:nvSpPr>
        <p:spPr>
          <a:xfrm rot="21172135">
            <a:off x="122458" y="4459962"/>
            <a:ext cx="783040" cy="289707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เบี้ยปรับ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1" name="แผนผังลำดับงาน: ป้อนข้อมูลด้วยตนเอง 40"/>
          <p:cNvSpPr/>
          <p:nvPr/>
        </p:nvSpPr>
        <p:spPr>
          <a:xfrm rot="20983129">
            <a:off x="190174" y="5234414"/>
            <a:ext cx="711032" cy="279627"/>
          </a:xfrm>
          <a:prstGeom prst="flowChartManualIn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JasmineUPC" panose="02020603050405020304" pitchFamily="18" charset="-34"/>
                <a:cs typeface="JasmineUPC" panose="02020603050405020304" pitchFamily="18" charset="-34"/>
              </a:rPr>
              <a:t>เงินเพิ่ม</a:t>
            </a:r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5593929" y="6426214"/>
            <a:ext cx="2054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C00000"/>
                </a:solidFill>
              </a:rPr>
              <a:t>โทร. 043-009711</a:t>
            </a:r>
            <a:endParaRPr lang="en-US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31187"/>
      </p:ext>
    </p:extLst>
  </p:cSld>
  <p:clrMapOvr>
    <a:masterClrMapping/>
  </p:clrMapOvr>
</p:sld>
</file>

<file path=ppt/theme/theme1.xml><?xml version="1.0" encoding="utf-8"?>
<a:theme xmlns:a="http://schemas.openxmlformats.org/drawingml/2006/main" name="เส้นบาง">
  <a:themeElements>
    <a:clrScheme name="เส้นบา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เส้นบาง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เส้นบา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946</TotalTime>
  <Words>337</Words>
  <Application>Microsoft Office PowerPoint</Application>
  <PresentationFormat>นำเสนอทางหน้าจอ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Calibri</vt:lpstr>
      <vt:lpstr>Century Gothic</vt:lpstr>
      <vt:lpstr>Cordia New</vt:lpstr>
      <vt:lpstr>DilleniaUPC</vt:lpstr>
      <vt:lpstr>JasmineUPC</vt:lpstr>
      <vt:lpstr>KodchiangUPC</vt:lpstr>
      <vt:lpstr>TH SarabunPSK</vt:lpstr>
      <vt:lpstr>Wingdings 3</vt:lpstr>
      <vt:lpstr>เส้นบาง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Admin</cp:lastModifiedBy>
  <cp:revision>165</cp:revision>
  <dcterms:created xsi:type="dcterms:W3CDTF">2020-10-22T06:21:09Z</dcterms:created>
  <dcterms:modified xsi:type="dcterms:W3CDTF">2025-04-28T05:05:00Z</dcterms:modified>
</cp:coreProperties>
</file>